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40" r:id="rId2"/>
    <p:sldId id="342" r:id="rId3"/>
    <p:sldId id="352" r:id="rId4"/>
    <p:sldId id="353" r:id="rId5"/>
    <p:sldId id="341" r:id="rId6"/>
    <p:sldId id="368" r:id="rId7"/>
    <p:sldId id="369" r:id="rId8"/>
    <p:sldId id="370" r:id="rId9"/>
    <p:sldId id="381" r:id="rId10"/>
    <p:sldId id="382" r:id="rId11"/>
    <p:sldId id="32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B1167-F44F-4357-8ECA-6258E0DE2AEB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6790D-D0A4-4546-9EF5-37BFE8A023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81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 EXEMPLO PARADIGMÁTICO É O ESTUDO DO PÊNDULO, FEITO POR HUYGENS, QUE SERVIA À RELOJOARIA E ENVOLVIA A ANÁLISE DETALHADA DA CICLOIDE. DEPOIS DOS EXEMPLOS PROPOSTOS POR SEU MENTOR, HUYGENS, LEIBNIZ TAMBÉM FOI MOTIVADO POR ESTUDOS FÍSICOS DESENVOLVIDOS POR JOHANN BERNOULLI.</a:t>
            </a:r>
          </a:p>
          <a:p>
            <a:endParaRPr lang="pt-BR" b="1" dirty="0"/>
          </a:p>
          <a:p>
            <a:r>
              <a:rPr lang="pt-BR" b="1" dirty="0"/>
              <a:t>PÊNDULO ISÓCRONO- </a:t>
            </a:r>
            <a:r>
              <a:rPr lang="pt-BR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OS MOVIMENTOS SE REALIZAM COM A MESMA DURAÇÃO OU COM INTERVALOS IGUAIS.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96790D-D0A4-4546-9EF5-37BFE8A0233D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530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800" b="1" dirty="0"/>
              <a:t>PÊNDULO ISÓCRONO- </a:t>
            </a:r>
            <a:r>
              <a:rPr lang="pt-BR" sz="18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OS MOVIMENTOS SE REALIZAM COM A MESMA DURAÇÃO OU COM INTERVALOS IGUAIS.</a:t>
            </a:r>
            <a:endParaRPr lang="pt-BR" sz="1800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96790D-D0A4-4546-9EF5-37BFE8A0233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215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ESTUDOS FÍSICOS DESENVOLVIDOS POR </a:t>
            </a:r>
            <a: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pt-BR" sz="1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ERNOULLI CONSISTIA EM DADO DOIS PONTOS ...</a:t>
            </a:r>
          </a:p>
          <a:p>
            <a:r>
              <a:rPr lang="pt-BR" b="1" dirty="0">
                <a:solidFill>
                  <a:schemeClr val="tx1"/>
                </a:solidFill>
              </a:rPr>
              <a:t>ESSE PROBLEMA ATRAIU A ATENÇÃO DE VÁRIOS MATEMÁTICOS, COMO LEIBNIZ, NEWTON, L’HÔPITAL, TSCHIRNHAUS E JAKOB BERNOULLI. QUASE TODOS RESOLVERAM O PROBLEMA MOSTRANDO QUE A BRAQUISTÓCRONA É UMA CICLOIDE.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96790D-D0A4-4546-9EF5-37BFE8A0233D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0440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NESSE EXPERIMENTO, PODIA SE DEMONSTRAR QUE O TEMPO QUE UM CORPO LEVA PARA IR DO SEU PONTO MÁXIMO AO MÍNIMO É SEMPRE O MAIS RÁPIDO POSSÍVEL. O BRAQUISTÓCRONA DEMONSTRA SER A CURVA QUE POSSUI O MENOR TEMPO DE PERCURSO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96790D-D0A4-4546-9EF5-37BFE8A0233D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9875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ESTUDO DA VARIAÇÃO DOS FENÔMENOS NATURAIS EM FUNÇÃO DO TEMPO, POR MEIO DE LEIS MATEMÁTICAS, SE DEVE EM GRANDE PARTE AO DESENVOLVIMENTO DA FÍSICA APÓS GALILEU;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dirty="0"/>
              <a:t>Foram necessários muitos anos e muitas contribuições de diversos grandes cientistas até a formalização do Cálculo, como, por exemplo, Kepler e Galileu. Contudo, dois grandes nomes entraram para a história, Isaac Newton e Gottfried Wilhelm Leibniz, como precursores </a:t>
            </a:r>
            <a:endParaRPr lang="pt-BR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FOI COM GALILEU E KEPLER QUE A NOÇÃO DE FUNÇÃO SURGIU COMO INSTRUMENTO MATEMÁTICO INDISPENSÁVEL PARA O ESTUDO QUANTITATIVO 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96790D-D0A4-4546-9EF5-37BFE8A0233D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045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Usamos a equação do 2º grau para qualquer finalidade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96790D-D0A4-4546-9EF5-37BFE8A0233D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596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87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11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6024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3092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0306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7563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127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039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30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520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382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6715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7496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999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77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4404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DB0A4-F69C-48B0-AB4B-91139735EDB5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A8F4882-6E45-448D-BC31-42473C2A6E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52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.uc.pt/~mat1202/LimitesEDerivadasWord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0C2E7-855A-4239-9BAD-86F3A54CB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1664" y="491810"/>
            <a:ext cx="6175383" cy="514261"/>
          </a:xfrm>
        </p:spPr>
        <p:txBody>
          <a:bodyPr>
            <a:normAutofit/>
          </a:bodyPr>
          <a:lstStyle/>
          <a:p>
            <a:pPr algn="ctr"/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PÊNDULO DE HUYGENS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36C9DD-03A4-4AE5-B2A3-8A60FF2C4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1191779"/>
            <a:ext cx="10809212" cy="172592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pêndulo simples, o tempo de oscilação (período) varia de acordo com a amplitude da mesma. No caso de pequenas oscilações, o período não se altera. Huygens construiu um pêndulo cujo período não se alterava com a amplitude da oscilação, ou seja, ele construiu um pêndulo isócrono.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B2D60E-A10E-4A49-B784-8A854823D064}"/>
              </a:ext>
            </a:extLst>
          </p:cNvPr>
          <p:cNvSpPr txBox="1"/>
          <p:nvPr/>
        </p:nvSpPr>
        <p:spPr>
          <a:xfrm>
            <a:off x="3340824" y="122478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estudo das curvas e as primeiras noções de função</a:t>
            </a:r>
            <a:endParaRPr lang="pt-BR" dirty="0"/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17FD494F-15E8-4E60-9FA7-E397D31399C1}"/>
              </a:ext>
            </a:extLst>
          </p:cNvPr>
          <p:cNvGrpSpPr/>
          <p:nvPr/>
        </p:nvGrpSpPr>
        <p:grpSpPr>
          <a:xfrm>
            <a:off x="4079776" y="2917706"/>
            <a:ext cx="4427537" cy="3733760"/>
            <a:chOff x="4079776" y="2917706"/>
            <a:chExt cx="4427537" cy="3733760"/>
          </a:xfrm>
        </p:grpSpPr>
        <p:graphicFrame>
          <p:nvGraphicFramePr>
            <p:cNvPr id="4" name="Objeto 3">
              <a:extLst>
                <a:ext uri="{FF2B5EF4-FFF2-40B4-BE49-F238E27FC236}">
                  <a16:creationId xmlns:a16="http://schemas.microsoft.com/office/drawing/2014/main" id="{196CC007-A360-48E1-9DBF-C9FF57F6262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5251535"/>
                </p:ext>
              </p:extLst>
            </p:nvPr>
          </p:nvGraphicFramePr>
          <p:xfrm>
            <a:off x="4079776" y="2917706"/>
            <a:ext cx="4427537" cy="3344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name="Imagem de Bitmap" r:id="rId4" imgW="4427280" imgH="3345120" progId="Paint.Picture">
                    <p:embed/>
                  </p:oleObj>
                </mc:Choice>
                <mc:Fallback>
                  <p:oleObj name="Imagem de Bitmap" r:id="rId4" imgW="4427280" imgH="3345120" progId="Paint.Picture">
                    <p:embed/>
                    <p:pic>
                      <p:nvPicPr>
                        <p:cNvPr id="4" name="Objeto 3">
                          <a:extLst>
                            <a:ext uri="{FF2B5EF4-FFF2-40B4-BE49-F238E27FC236}">
                              <a16:creationId xmlns:a16="http://schemas.microsoft.com/office/drawing/2014/main" id="{196CC007-A360-48E1-9DBF-C9FF57F6262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079776" y="2917706"/>
                          <a:ext cx="4427537" cy="33448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id="{15A98371-66D5-4A4E-AE65-8878F091D804}"/>
                </a:ext>
              </a:extLst>
            </p:cNvPr>
            <p:cNvSpPr txBox="1"/>
            <p:nvPr/>
          </p:nvSpPr>
          <p:spPr>
            <a:xfrm>
              <a:off x="4943872" y="6282134"/>
              <a:ext cx="3384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FONTE: Roque (2006, p. 323)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1035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9">
            <a:extLst>
              <a:ext uri="{FF2B5EF4-FFF2-40B4-BE49-F238E27FC236}">
                <a16:creationId xmlns:a16="http://schemas.microsoft.com/office/drawing/2014/main" id="{259C671B-1B22-4141-A9C0-2E7941FDA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7B2F5A4B-FA0F-4625-82F7-1D3F11281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9ACB0BAE-722F-4C91-8C2A-44EF768E83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C3AC4D9F-59AC-421A-9FF3-C936CEC439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797BCE03-677D-4D65-A4D1-1FD721DD5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D007E5D0-0B4E-4094-988C-9917146C2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024DB804-C06B-4A0A-AC43-6BCCB7D76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B51DC17A-305E-486E-A527-5E8068E9EF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B6CCA716-6D46-4523-BF96-FF1B0C546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E632B09A-D30C-4268-B28B-ACD6127630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5FC839A4-228B-4EC0-8AF4-D8E38ECE6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A8FFB1A1-5BB5-4551-87CD-F3365E6FE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D05AF173-8E70-41FA-9254-DF9AC3DDA2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54" name="Group 23">
            <a:extLst>
              <a:ext uri="{FF2B5EF4-FFF2-40B4-BE49-F238E27FC236}">
                <a16:creationId xmlns:a16="http://schemas.microsoft.com/office/drawing/2014/main" id="{1D56A4CE-A3F4-4CFF-9A65-C029AC17B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5" name="Freeform 27">
              <a:extLst>
                <a:ext uri="{FF2B5EF4-FFF2-40B4-BE49-F238E27FC236}">
                  <a16:creationId xmlns:a16="http://schemas.microsoft.com/office/drawing/2014/main" id="{DF669161-0B30-4C76-96BF-962027487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8">
              <a:extLst>
                <a:ext uri="{FF2B5EF4-FFF2-40B4-BE49-F238E27FC236}">
                  <a16:creationId xmlns:a16="http://schemas.microsoft.com/office/drawing/2014/main" id="{A5232353-CF7C-44DD-8BEE-1C8FF54CD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9">
              <a:extLst>
                <a:ext uri="{FF2B5EF4-FFF2-40B4-BE49-F238E27FC236}">
                  <a16:creationId xmlns:a16="http://schemas.microsoft.com/office/drawing/2014/main" id="{AEA6CAE2-8741-4E88-A632-69C2B2EC58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0">
              <a:extLst>
                <a:ext uri="{FF2B5EF4-FFF2-40B4-BE49-F238E27FC236}">
                  <a16:creationId xmlns:a16="http://schemas.microsoft.com/office/drawing/2014/main" id="{014AC37D-4388-4AE6-9D4D-CCD99A608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1">
              <a:extLst>
                <a:ext uri="{FF2B5EF4-FFF2-40B4-BE49-F238E27FC236}">
                  <a16:creationId xmlns:a16="http://schemas.microsoft.com/office/drawing/2014/main" id="{7FE084B0-333E-4F7C-83F1-F7D132527D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2">
              <a:extLst>
                <a:ext uri="{FF2B5EF4-FFF2-40B4-BE49-F238E27FC236}">
                  <a16:creationId xmlns:a16="http://schemas.microsoft.com/office/drawing/2014/main" id="{FDCFCB98-2E3A-4227-823C-80489BB28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3">
              <a:extLst>
                <a:ext uri="{FF2B5EF4-FFF2-40B4-BE49-F238E27FC236}">
                  <a16:creationId xmlns:a16="http://schemas.microsoft.com/office/drawing/2014/main" id="{252F94DE-A6A3-4463-BE05-34281F1C8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4">
              <a:extLst>
                <a:ext uri="{FF2B5EF4-FFF2-40B4-BE49-F238E27FC236}">
                  <a16:creationId xmlns:a16="http://schemas.microsoft.com/office/drawing/2014/main" id="{16EA21FA-886F-43CF-9D44-C1342F3055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5">
              <a:extLst>
                <a:ext uri="{FF2B5EF4-FFF2-40B4-BE49-F238E27FC236}">
                  <a16:creationId xmlns:a16="http://schemas.microsoft.com/office/drawing/2014/main" id="{88C821A5-BCF7-47FE-894F-0ADC5FDB2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6">
              <a:extLst>
                <a:ext uri="{FF2B5EF4-FFF2-40B4-BE49-F238E27FC236}">
                  <a16:creationId xmlns:a16="http://schemas.microsoft.com/office/drawing/2014/main" id="{F8337ECE-206A-472E-AFC4-0F230C91E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7">
              <a:extLst>
                <a:ext uri="{FF2B5EF4-FFF2-40B4-BE49-F238E27FC236}">
                  <a16:creationId xmlns:a16="http://schemas.microsoft.com/office/drawing/2014/main" id="{90BB2EC4-D043-4B43-87E7-723A787EE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8">
              <a:extLst>
                <a:ext uri="{FF2B5EF4-FFF2-40B4-BE49-F238E27FC236}">
                  <a16:creationId xmlns:a16="http://schemas.microsoft.com/office/drawing/2014/main" id="{04013015-AF71-47BC-BE4D-ED9EFA24FF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55" name="Rectangle 37">
            <a:extLst>
              <a:ext uri="{FF2B5EF4-FFF2-40B4-BE49-F238E27FC236}">
                <a16:creationId xmlns:a16="http://schemas.microsoft.com/office/drawing/2014/main" id="{71B30B18-D920-4E3E-B931-1F310244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6" name="Freeform 11">
            <a:extLst>
              <a:ext uri="{FF2B5EF4-FFF2-40B4-BE49-F238E27FC236}">
                <a16:creationId xmlns:a16="http://schemas.microsoft.com/office/drawing/2014/main" id="{C70EF50A-66E6-460A-8AF9-47A10D0D9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7" name="Rectangle 41">
            <a:extLst>
              <a:ext uri="{FF2B5EF4-FFF2-40B4-BE49-F238E27FC236}">
                <a16:creationId xmlns:a16="http://schemas.microsoft.com/office/drawing/2014/main" id="{01520B72-94C4-4ABB-AC64-A3382705B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7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43">
            <a:extLst>
              <a:ext uri="{FF2B5EF4-FFF2-40B4-BE49-F238E27FC236}">
                <a16:creationId xmlns:a16="http://schemas.microsoft.com/office/drawing/2014/main" id="{9A64CBFD-D6E8-4E6A-8F66-1948BED33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3BF2458-5D01-49F9-BBAC-EBDE87CF7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179831"/>
            <a:ext cx="10905066" cy="449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411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F7AE73-3540-454F-B701-8CA4F0E16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0AF6DA-8529-47CB-927D-63FF65F17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480" y="2133600"/>
            <a:ext cx="10089132" cy="37776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200" kern="5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MORETTIN, Pedro A.; BUSSAB Wilton O.; HAZZAN Samuel. Cálculo: Funções de uma variável. São Paulo. Ed. Atual, 1987.</a:t>
            </a:r>
          </a:p>
          <a:p>
            <a:pPr>
              <a:lnSpc>
                <a:spcPct val="150000"/>
              </a:lnSpc>
            </a:pPr>
            <a:r>
              <a:rPr lang="pt-B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Rocha, J. S. de M. O Ensino de Cálculo no Ensino Médio. São João Del Rei. 2018.</a:t>
            </a:r>
            <a:endParaRPr lang="pt-BR" sz="2200" kern="5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http://www.mat.uc.pt/~mat1202/LimitesEDerivadasWord.htm</a:t>
            </a:r>
            <a:r>
              <a:rPr lang="pt-B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Acesso em 22 de mar.2021.</a:t>
            </a:r>
          </a:p>
        </p:txBody>
      </p:sp>
    </p:spTree>
    <p:extLst>
      <p:ext uri="{BB962C8B-B14F-4D97-AF65-F5344CB8AC3E}">
        <p14:creationId xmlns:p14="http://schemas.microsoft.com/office/powerpoint/2010/main" val="4143195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F21E579-4785-4A4E-8D09-42E5246D8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BE96D34-9D7C-4984-961D-7165FA216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36C9DD-03A4-4AE5-B2A3-8A60FF2C4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36" y="1556792"/>
            <a:ext cx="6222038" cy="397062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Pêndulo isócrono- </a:t>
            </a:r>
            <a:r>
              <a:rPr lang="pt-BR" sz="2200" i="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 movimentos se realizam com a mesma duração ou com intervalos iguais.</a:t>
            </a:r>
            <a:endParaRPr lang="pt-BR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importância de se construir um pêndulo com tal característica residia na possibilidade de obter cronômetros</a:t>
            </a: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mais precisos para os relógios, principalmente cronômetros marítimos, pois o balanço dos navios alterava as amplitudes das oscilações.</a:t>
            </a:r>
            <a:r>
              <a:rPr lang="pt-BR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</p:txBody>
      </p:sp>
      <p:pic>
        <p:nvPicPr>
          <p:cNvPr id="1026" name="Picture 2" descr="Foto de Ampulheta E Cronômetro e mais fotos de stock de Ampulheta - iStock">
            <a:extLst>
              <a:ext uri="{FF2B5EF4-FFF2-40B4-BE49-F238E27FC236}">
                <a16:creationId xmlns:a16="http://schemas.microsoft.com/office/drawing/2014/main" id="{9D2AB486-5E60-46D0-9D2C-88BD8E415F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93" b="446"/>
          <a:stretch/>
        </p:blipFill>
        <p:spPr bwMode="auto">
          <a:xfrm>
            <a:off x="6740373" y="787511"/>
            <a:ext cx="5451627" cy="524774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Freeform 12">
            <a:extLst>
              <a:ext uri="{FF2B5EF4-FFF2-40B4-BE49-F238E27FC236}">
                <a16:creationId xmlns:a16="http://schemas.microsoft.com/office/drawing/2014/main" id="{C8DE1BEC-DAE3-43F4-8D9F-384C3D694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B2D60E-A10E-4A49-B784-8A854823D064}"/>
              </a:ext>
            </a:extLst>
          </p:cNvPr>
          <p:cNvSpPr txBox="1"/>
          <p:nvPr/>
        </p:nvSpPr>
        <p:spPr>
          <a:xfrm>
            <a:off x="1703512" y="122478"/>
            <a:ext cx="86409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B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estudo das curvas e as primeiras noções de função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7476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26F9E0-6B1D-4C1D-ACC1-48F1353ED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1624" y="332656"/>
            <a:ext cx="7031466" cy="1280890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Braquistócrona </a:t>
            </a:r>
            <a:br>
              <a:rPr lang="pt-B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Johann B</a:t>
            </a:r>
            <a:r>
              <a:rPr lang="pt-BR" sz="36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ernoulli (</a:t>
            </a:r>
            <a:r>
              <a:rPr lang="pt-B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1696)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4F86DA-6424-40D4-B2BB-E5267ACCA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28" y="2529272"/>
            <a:ext cx="9419456" cy="179945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Dados dois pontos situados em um plano vertical, determinar o caminho entre eles ao longo do qual um corpo desce, pela ação da gravidade, no menor período de tempo.</a:t>
            </a:r>
          </a:p>
        </p:txBody>
      </p:sp>
    </p:spTree>
    <p:extLst>
      <p:ext uri="{BB962C8B-B14F-4D97-AF65-F5344CB8AC3E}">
        <p14:creationId xmlns:p14="http://schemas.microsoft.com/office/powerpoint/2010/main" val="2128235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6" name="Freeform 6">
            <a:extLst>
              <a:ext uri="{FF2B5EF4-FFF2-40B4-BE49-F238E27FC236}">
                <a16:creationId xmlns:a16="http://schemas.microsoft.com/office/drawing/2014/main" id="{3623DEAC-F39C-45D6-86DC-1033F6429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C26F9E0-6B1D-4C1D-ACC1-48F1353ED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279" y="967417"/>
            <a:ext cx="3778870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dirty="0">
                <a:solidFill>
                  <a:srgbClr val="FEFFFF"/>
                </a:solidFill>
              </a:rPr>
              <a:t>A </a:t>
            </a:r>
            <a:r>
              <a:rPr lang="en-US" sz="3400" dirty="0" err="1">
                <a:solidFill>
                  <a:srgbClr val="FEFFFF"/>
                </a:solidFill>
              </a:rPr>
              <a:t>braquistócrona</a:t>
            </a:r>
            <a:r>
              <a:rPr lang="en-US" sz="3400" dirty="0">
                <a:solidFill>
                  <a:srgbClr val="FEFFFF"/>
                </a:solidFill>
              </a:rPr>
              <a:t> </a:t>
            </a:r>
            <a:r>
              <a:rPr lang="en-US" sz="3400" dirty="0" err="1">
                <a:solidFill>
                  <a:srgbClr val="FEFFFF"/>
                </a:solidFill>
              </a:rPr>
              <a:t>ligando</a:t>
            </a:r>
            <a:r>
              <a:rPr lang="en-US" sz="3400" dirty="0">
                <a:solidFill>
                  <a:srgbClr val="FEFFFF"/>
                </a:solidFill>
              </a:rPr>
              <a:t> </a:t>
            </a:r>
            <a:r>
              <a:rPr lang="en-US" sz="3400" dirty="0" err="1">
                <a:solidFill>
                  <a:srgbClr val="FEFFFF"/>
                </a:solidFill>
              </a:rPr>
              <a:t>os</a:t>
            </a:r>
            <a:r>
              <a:rPr lang="en-US" sz="3400" dirty="0">
                <a:solidFill>
                  <a:srgbClr val="FEFFFF"/>
                </a:solidFill>
              </a:rPr>
              <a:t> </a:t>
            </a:r>
            <a:r>
              <a:rPr lang="en-US" sz="3400" dirty="0" err="1">
                <a:solidFill>
                  <a:srgbClr val="FEFFFF"/>
                </a:solidFill>
              </a:rPr>
              <a:t>pontos</a:t>
            </a:r>
            <a:r>
              <a:rPr lang="en-US" sz="3400" dirty="0">
                <a:solidFill>
                  <a:srgbClr val="FEFFFF"/>
                </a:solidFill>
              </a:rPr>
              <a:t> A e B é </a:t>
            </a:r>
            <a:r>
              <a:rPr lang="en-US" sz="3400" dirty="0" err="1">
                <a:solidFill>
                  <a:srgbClr val="FEFFFF"/>
                </a:solidFill>
              </a:rPr>
              <a:t>uma</a:t>
            </a:r>
            <a:r>
              <a:rPr lang="en-US" sz="3400" dirty="0">
                <a:solidFill>
                  <a:srgbClr val="FEFFFF"/>
                </a:solidFill>
              </a:rPr>
              <a:t> </a:t>
            </a:r>
            <a:r>
              <a:rPr lang="en-US" sz="3400" dirty="0" err="1">
                <a:solidFill>
                  <a:srgbClr val="FEFFFF"/>
                </a:solidFill>
              </a:rPr>
              <a:t>cicloide</a:t>
            </a:r>
            <a:r>
              <a:rPr lang="en-US" sz="3400" dirty="0">
                <a:solidFill>
                  <a:srgbClr val="FEFFFF"/>
                </a:solidFill>
              </a:rPr>
              <a:t> com </a:t>
            </a:r>
            <a:r>
              <a:rPr lang="en-US" sz="3400" dirty="0" err="1">
                <a:solidFill>
                  <a:srgbClr val="FEFFFF"/>
                </a:solidFill>
              </a:rPr>
              <a:t>origem</a:t>
            </a:r>
            <a:r>
              <a:rPr lang="en-US" sz="3400" dirty="0">
                <a:solidFill>
                  <a:srgbClr val="FEFFFF"/>
                </a:solidFill>
              </a:rPr>
              <a:t> </a:t>
            </a:r>
            <a:r>
              <a:rPr lang="en-US" sz="3400" dirty="0" err="1">
                <a:solidFill>
                  <a:srgbClr val="FEFFFF"/>
                </a:solidFill>
              </a:rPr>
              <a:t>em</a:t>
            </a:r>
            <a:r>
              <a:rPr lang="en-US" sz="3400" dirty="0">
                <a:solidFill>
                  <a:srgbClr val="FEFFFF"/>
                </a:solidFill>
              </a:rPr>
              <a:t> A e </a:t>
            </a:r>
            <a:r>
              <a:rPr lang="en-US" sz="3400" dirty="0" err="1">
                <a:solidFill>
                  <a:srgbClr val="FEFFFF"/>
                </a:solidFill>
              </a:rPr>
              <a:t>passando</a:t>
            </a:r>
            <a:r>
              <a:rPr lang="en-US" sz="3400" dirty="0">
                <a:solidFill>
                  <a:srgbClr val="FEFFFF"/>
                </a:solidFill>
              </a:rPr>
              <a:t> por B.</a:t>
            </a:r>
          </a:p>
        </p:txBody>
      </p:sp>
      <p:sp>
        <p:nvSpPr>
          <p:cNvPr id="52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CC9E521F-004B-47E4-ACAB-63ACD769E831}"/>
              </a:ext>
            </a:extLst>
          </p:cNvPr>
          <p:cNvGrpSpPr/>
          <p:nvPr/>
        </p:nvGrpSpPr>
        <p:grpSpPr>
          <a:xfrm>
            <a:off x="5460917" y="806767"/>
            <a:ext cx="6408712" cy="5193868"/>
            <a:chOff x="5587994" y="1536032"/>
            <a:chExt cx="5640502" cy="4494548"/>
          </a:xfrm>
        </p:grpSpPr>
        <p:pic>
          <p:nvPicPr>
            <p:cNvPr id="11" name="Imagem 10">
              <a:extLst>
                <a:ext uri="{FF2B5EF4-FFF2-40B4-BE49-F238E27FC236}">
                  <a16:creationId xmlns:a16="http://schemas.microsoft.com/office/drawing/2014/main" id="{079D2FCE-AA1E-48FB-9D3C-92BEF1DA38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87994" y="1536032"/>
              <a:ext cx="5640502" cy="3793237"/>
            </a:xfrm>
            <a:prstGeom prst="rect">
              <a:avLst/>
            </a:prstGeom>
          </p:spPr>
        </p:pic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5225402B-AE5C-44C3-9A35-454A9FDAC4B7}"/>
                </a:ext>
              </a:extLst>
            </p:cNvPr>
            <p:cNvSpPr txBox="1"/>
            <p:nvPr/>
          </p:nvSpPr>
          <p:spPr>
            <a:xfrm>
              <a:off x="6240016" y="5661248"/>
              <a:ext cx="3384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FONTE: Roque (2006, p. 324)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5078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0C2E7-855A-4239-9BAD-86F3A54CB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1664" y="491810"/>
            <a:ext cx="7848872" cy="514261"/>
          </a:xfrm>
        </p:spPr>
        <p:txBody>
          <a:bodyPr>
            <a:normAutofit/>
          </a:bodyPr>
          <a:lstStyle/>
          <a:p>
            <a:r>
              <a:rPr lang="pt-B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estudo das curvas e as primeiras noções de função</a:t>
            </a:r>
            <a:endParaRPr lang="pt-BR" sz="1200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81FE7F5A-09BD-4DAB-B3CE-DF4DAE6DB9FA}"/>
              </a:ext>
            </a:extLst>
          </p:cNvPr>
          <p:cNvSpPr txBox="1"/>
          <p:nvPr/>
        </p:nvSpPr>
        <p:spPr>
          <a:xfrm>
            <a:off x="2495600" y="2276872"/>
            <a:ext cx="8928992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Ao movimento da queda dos corpos (Galileu Galilei); </a:t>
            </a:r>
          </a:p>
          <a:p>
            <a:endParaRPr lang="pt-B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movimento dos planetas (</a:t>
            </a: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Johann</a:t>
            </a:r>
            <a:r>
              <a:rPr lang="pt-BR" sz="2800" dirty="0"/>
              <a:t> </a:t>
            </a:r>
            <a:r>
              <a:rPr lang="pt-B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Kepler); </a:t>
            </a:r>
          </a:p>
          <a:p>
            <a:endParaRPr lang="pt-B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 movimentos curvilíneos</a:t>
            </a:r>
          </a:p>
        </p:txBody>
      </p:sp>
    </p:spTree>
    <p:extLst>
      <p:ext uri="{BB962C8B-B14F-4D97-AF65-F5344CB8AC3E}">
        <p14:creationId xmlns:p14="http://schemas.microsoft.com/office/powerpoint/2010/main" val="2287243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259C671B-1B22-4141-A9C0-2E7941FDA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7B2F5A4B-FA0F-4625-82F7-1D3F11281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9ACB0BAE-722F-4C91-8C2A-44EF768E83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C3AC4D9F-59AC-421A-9FF3-C936CEC439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797BCE03-677D-4D65-A4D1-1FD721DD5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D007E5D0-0B4E-4094-988C-9917146C2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024DB804-C06B-4A0A-AC43-6BCCB7D76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B51DC17A-305E-486E-A527-5E8068E9EF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B6CCA716-6D46-4523-BF96-FF1B0C546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E632B09A-D30C-4268-B28B-ACD6127630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5FC839A4-228B-4EC0-8AF4-D8E38ECE6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A8FFB1A1-5BB5-4551-87CD-F3365E6FE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D05AF173-8E70-41FA-9254-DF9AC3DDA2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D56A4CE-A3F4-4CFF-9A65-C029AC17B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5" name="Freeform 27">
              <a:extLst>
                <a:ext uri="{FF2B5EF4-FFF2-40B4-BE49-F238E27FC236}">
                  <a16:creationId xmlns:a16="http://schemas.microsoft.com/office/drawing/2014/main" id="{DF669161-0B30-4C76-96BF-962027487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8">
              <a:extLst>
                <a:ext uri="{FF2B5EF4-FFF2-40B4-BE49-F238E27FC236}">
                  <a16:creationId xmlns:a16="http://schemas.microsoft.com/office/drawing/2014/main" id="{A5232353-CF7C-44DD-8BEE-1C8FF54CD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9">
              <a:extLst>
                <a:ext uri="{FF2B5EF4-FFF2-40B4-BE49-F238E27FC236}">
                  <a16:creationId xmlns:a16="http://schemas.microsoft.com/office/drawing/2014/main" id="{AEA6CAE2-8741-4E88-A632-69C2B2EC58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0">
              <a:extLst>
                <a:ext uri="{FF2B5EF4-FFF2-40B4-BE49-F238E27FC236}">
                  <a16:creationId xmlns:a16="http://schemas.microsoft.com/office/drawing/2014/main" id="{014AC37D-4388-4AE6-9D4D-CCD99A608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1">
              <a:extLst>
                <a:ext uri="{FF2B5EF4-FFF2-40B4-BE49-F238E27FC236}">
                  <a16:creationId xmlns:a16="http://schemas.microsoft.com/office/drawing/2014/main" id="{7FE084B0-333E-4F7C-83F1-F7D132527D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2">
              <a:extLst>
                <a:ext uri="{FF2B5EF4-FFF2-40B4-BE49-F238E27FC236}">
                  <a16:creationId xmlns:a16="http://schemas.microsoft.com/office/drawing/2014/main" id="{FDCFCB98-2E3A-4227-823C-80489BB28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3">
              <a:extLst>
                <a:ext uri="{FF2B5EF4-FFF2-40B4-BE49-F238E27FC236}">
                  <a16:creationId xmlns:a16="http://schemas.microsoft.com/office/drawing/2014/main" id="{252F94DE-A6A3-4463-BE05-34281F1C8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4">
              <a:extLst>
                <a:ext uri="{FF2B5EF4-FFF2-40B4-BE49-F238E27FC236}">
                  <a16:creationId xmlns:a16="http://schemas.microsoft.com/office/drawing/2014/main" id="{16EA21FA-886F-43CF-9D44-C1342F3055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5">
              <a:extLst>
                <a:ext uri="{FF2B5EF4-FFF2-40B4-BE49-F238E27FC236}">
                  <a16:creationId xmlns:a16="http://schemas.microsoft.com/office/drawing/2014/main" id="{88C821A5-BCF7-47FE-894F-0ADC5FDB2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6">
              <a:extLst>
                <a:ext uri="{FF2B5EF4-FFF2-40B4-BE49-F238E27FC236}">
                  <a16:creationId xmlns:a16="http://schemas.microsoft.com/office/drawing/2014/main" id="{F8337ECE-206A-472E-AFC4-0F230C91E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7">
              <a:extLst>
                <a:ext uri="{FF2B5EF4-FFF2-40B4-BE49-F238E27FC236}">
                  <a16:creationId xmlns:a16="http://schemas.microsoft.com/office/drawing/2014/main" id="{90BB2EC4-D043-4B43-87E7-723A787EE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8">
              <a:extLst>
                <a:ext uri="{FF2B5EF4-FFF2-40B4-BE49-F238E27FC236}">
                  <a16:creationId xmlns:a16="http://schemas.microsoft.com/office/drawing/2014/main" id="{04013015-AF71-47BC-BE4D-ED9EFA24FF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71B30B18-D920-4E3E-B931-1F310244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Freeform 11">
            <a:extLst>
              <a:ext uri="{FF2B5EF4-FFF2-40B4-BE49-F238E27FC236}">
                <a16:creationId xmlns:a16="http://schemas.microsoft.com/office/drawing/2014/main" id="{C70EF50A-66E6-460A-8AF9-47A10D0D9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1520B72-94C4-4ABB-AC64-A3382705B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033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A64CBFD-D6E8-4E6A-8F66-1948BED33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8875FB4-D2C2-4708-9365-BAE216565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95669" y="6447185"/>
            <a:ext cx="2445946" cy="361737"/>
          </a:xfrm>
        </p:spPr>
        <p:txBody>
          <a:bodyPr/>
          <a:lstStyle/>
          <a:p>
            <a:r>
              <a:rPr lang="pt-BR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(Souza, 2011)</a:t>
            </a:r>
          </a:p>
        </p:txBody>
      </p:sp>
      <p:sp>
        <p:nvSpPr>
          <p:cNvPr id="37" name="Título 1">
            <a:extLst>
              <a:ext uri="{FF2B5EF4-FFF2-40B4-BE49-F238E27FC236}">
                <a16:creationId xmlns:a16="http://schemas.microsoft.com/office/drawing/2014/main" id="{12D844A7-6E18-4BDD-977E-2FF1E5FD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734" y="624070"/>
            <a:ext cx="8911687" cy="893580"/>
          </a:xfrm>
        </p:spPr>
        <p:txBody>
          <a:bodyPr>
            <a:normAutofit/>
          </a:bodyPr>
          <a:lstStyle/>
          <a:p>
            <a:pPr algn="ctr"/>
            <a:r>
              <a:rPr lang="pt-BR" sz="4000" dirty="0"/>
              <a:t>Aplicabilidade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A09A91A8-9846-4C5D-8508-202ADD9154BC}"/>
              </a:ext>
            </a:extLst>
          </p:cNvPr>
          <p:cNvGrpSpPr/>
          <p:nvPr/>
        </p:nvGrpSpPr>
        <p:grpSpPr>
          <a:xfrm>
            <a:off x="622202" y="1370461"/>
            <a:ext cx="11028947" cy="4681321"/>
            <a:chOff x="519586" y="1997710"/>
            <a:chExt cx="11028947" cy="4681321"/>
          </a:xfrm>
        </p:grpSpPr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C0735588-6D16-4B84-9E8A-DE460FBC1F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3467" y="1997710"/>
              <a:ext cx="10905066" cy="2862580"/>
            </a:xfrm>
            <a:prstGeom prst="rect">
              <a:avLst/>
            </a:prstGeom>
          </p:spPr>
        </p:pic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id="{2CEC0F43-E0B1-484F-82B9-5822F618858C}"/>
                </a:ext>
              </a:extLst>
            </p:cNvPr>
            <p:cNvSpPr txBox="1"/>
            <p:nvPr/>
          </p:nvSpPr>
          <p:spPr>
            <a:xfrm>
              <a:off x="519586" y="5909590"/>
              <a:ext cx="824429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dirty="0"/>
                <a:t>Em que:</a:t>
              </a:r>
            </a:p>
            <a:p>
              <a:r>
                <a:rPr lang="pt-BR" sz="2200" dirty="0"/>
                <a:t>Área = A; Perímetro = P; </a:t>
              </a:r>
              <a:r>
                <a:rPr kumimoji="0" lang="en-US" altLang="pt-BR" sz="2200" i="0" u="none" strike="noStrike" cap="none" normalizeH="0" baseline="0" dirty="0" err="1">
                  <a:ln>
                    <a:noFill/>
                  </a:ln>
                  <a:effectLst/>
                  <a:latin typeface="+mj-lt"/>
                  <a:ea typeface="Tahoma" panose="020B0604030504040204" pitchFamily="34" charset="0"/>
                  <a:cs typeface="Tahoma" panose="020B0604030504040204" pitchFamily="34" charset="0"/>
                </a:rPr>
                <a:t>Medidas</a:t>
              </a:r>
              <a:r>
                <a:rPr kumimoji="0" lang="en-US" altLang="pt-BR" sz="2200" i="0" u="none" strike="noStrike" cap="none" normalizeH="0" baseline="0" dirty="0">
                  <a:ln>
                    <a:noFill/>
                  </a:ln>
                  <a:effectLst/>
                  <a:latin typeface="+mj-lt"/>
                  <a:ea typeface="Tahoma" panose="020B0604030504040204" pitchFamily="34" charset="0"/>
                  <a:cs typeface="Tahoma" panose="020B0604030504040204" pitchFamily="34" charset="0"/>
                </a:rPr>
                <a:t>  = x e 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1545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9">
            <a:extLst>
              <a:ext uri="{FF2B5EF4-FFF2-40B4-BE49-F238E27FC236}">
                <a16:creationId xmlns:a16="http://schemas.microsoft.com/office/drawing/2014/main" id="{259C671B-1B22-4141-A9C0-2E7941FDA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7B2F5A4B-FA0F-4625-82F7-1D3F11281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9ACB0BAE-722F-4C91-8C2A-44EF768E83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C3AC4D9F-59AC-421A-9FF3-C936CEC439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797BCE03-677D-4D65-A4D1-1FD721DD5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D007E5D0-0B4E-4094-988C-9917146C2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024DB804-C06B-4A0A-AC43-6BCCB7D76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B51DC17A-305E-486E-A527-5E8068E9EF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B6CCA716-6D46-4523-BF96-FF1B0C546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E632B09A-D30C-4268-B28B-ACD6127630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5FC839A4-228B-4EC0-8AF4-D8E38ECE6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A8FFB1A1-5BB5-4551-87CD-F3365E6FE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D05AF173-8E70-41FA-9254-DF9AC3DDA2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89" name="Group 23">
            <a:extLst>
              <a:ext uri="{FF2B5EF4-FFF2-40B4-BE49-F238E27FC236}">
                <a16:creationId xmlns:a16="http://schemas.microsoft.com/office/drawing/2014/main" id="{1D56A4CE-A3F4-4CFF-9A65-C029AC17B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5" name="Freeform 27">
              <a:extLst>
                <a:ext uri="{FF2B5EF4-FFF2-40B4-BE49-F238E27FC236}">
                  <a16:creationId xmlns:a16="http://schemas.microsoft.com/office/drawing/2014/main" id="{DF669161-0B30-4C76-96BF-962027487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8">
              <a:extLst>
                <a:ext uri="{FF2B5EF4-FFF2-40B4-BE49-F238E27FC236}">
                  <a16:creationId xmlns:a16="http://schemas.microsoft.com/office/drawing/2014/main" id="{A5232353-CF7C-44DD-8BEE-1C8FF54CD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9">
              <a:extLst>
                <a:ext uri="{FF2B5EF4-FFF2-40B4-BE49-F238E27FC236}">
                  <a16:creationId xmlns:a16="http://schemas.microsoft.com/office/drawing/2014/main" id="{AEA6CAE2-8741-4E88-A632-69C2B2EC58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0">
              <a:extLst>
                <a:ext uri="{FF2B5EF4-FFF2-40B4-BE49-F238E27FC236}">
                  <a16:creationId xmlns:a16="http://schemas.microsoft.com/office/drawing/2014/main" id="{014AC37D-4388-4AE6-9D4D-CCD99A608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1">
              <a:extLst>
                <a:ext uri="{FF2B5EF4-FFF2-40B4-BE49-F238E27FC236}">
                  <a16:creationId xmlns:a16="http://schemas.microsoft.com/office/drawing/2014/main" id="{7FE084B0-333E-4F7C-83F1-F7D132527D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2">
              <a:extLst>
                <a:ext uri="{FF2B5EF4-FFF2-40B4-BE49-F238E27FC236}">
                  <a16:creationId xmlns:a16="http://schemas.microsoft.com/office/drawing/2014/main" id="{FDCFCB98-2E3A-4227-823C-80489BB28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3">
              <a:extLst>
                <a:ext uri="{FF2B5EF4-FFF2-40B4-BE49-F238E27FC236}">
                  <a16:creationId xmlns:a16="http://schemas.microsoft.com/office/drawing/2014/main" id="{252F94DE-A6A3-4463-BE05-34281F1C8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4">
              <a:extLst>
                <a:ext uri="{FF2B5EF4-FFF2-40B4-BE49-F238E27FC236}">
                  <a16:creationId xmlns:a16="http://schemas.microsoft.com/office/drawing/2014/main" id="{16EA21FA-886F-43CF-9D44-C1342F3055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5">
              <a:extLst>
                <a:ext uri="{FF2B5EF4-FFF2-40B4-BE49-F238E27FC236}">
                  <a16:creationId xmlns:a16="http://schemas.microsoft.com/office/drawing/2014/main" id="{88C821A5-BCF7-47FE-894F-0ADC5FDB2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6">
              <a:extLst>
                <a:ext uri="{FF2B5EF4-FFF2-40B4-BE49-F238E27FC236}">
                  <a16:creationId xmlns:a16="http://schemas.microsoft.com/office/drawing/2014/main" id="{F8337ECE-206A-472E-AFC4-0F230C91E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7">
              <a:extLst>
                <a:ext uri="{FF2B5EF4-FFF2-40B4-BE49-F238E27FC236}">
                  <a16:creationId xmlns:a16="http://schemas.microsoft.com/office/drawing/2014/main" id="{90BB2EC4-D043-4B43-87E7-723A787EE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8">
              <a:extLst>
                <a:ext uri="{FF2B5EF4-FFF2-40B4-BE49-F238E27FC236}">
                  <a16:creationId xmlns:a16="http://schemas.microsoft.com/office/drawing/2014/main" id="{04013015-AF71-47BC-BE4D-ED9EFA24FF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90" name="Rectangle 37">
            <a:extLst>
              <a:ext uri="{FF2B5EF4-FFF2-40B4-BE49-F238E27FC236}">
                <a16:creationId xmlns:a16="http://schemas.microsoft.com/office/drawing/2014/main" id="{71B30B18-D920-4E3E-B931-1F310244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1" name="Freeform 11">
            <a:extLst>
              <a:ext uri="{FF2B5EF4-FFF2-40B4-BE49-F238E27FC236}">
                <a16:creationId xmlns:a16="http://schemas.microsoft.com/office/drawing/2014/main" id="{C70EF50A-66E6-460A-8AF9-47A10D0D9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92" name="Rectangle 41">
            <a:extLst>
              <a:ext uri="{FF2B5EF4-FFF2-40B4-BE49-F238E27FC236}">
                <a16:creationId xmlns:a16="http://schemas.microsoft.com/office/drawing/2014/main" id="{519DD9F9-F5C4-4212-9AF4-FA9113A5C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43">
            <a:extLst>
              <a:ext uri="{FF2B5EF4-FFF2-40B4-BE49-F238E27FC236}">
                <a16:creationId xmlns:a16="http://schemas.microsoft.com/office/drawing/2014/main" id="{4D426F6C-F417-4549-8850-F25566CDD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260195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DBF2431-D0A1-4737-8C89-DD97AD2A9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046" y="997309"/>
            <a:ext cx="9907907" cy="4586994"/>
          </a:xfrm>
          <a:prstGeom prst="rect">
            <a:avLst/>
          </a:prstGeom>
        </p:spPr>
      </p:pic>
      <p:sp>
        <p:nvSpPr>
          <p:cNvPr id="94" name="Freeform 11">
            <a:extLst>
              <a:ext uri="{FF2B5EF4-FFF2-40B4-BE49-F238E27FC236}">
                <a16:creationId xmlns:a16="http://schemas.microsoft.com/office/drawing/2014/main" id="{A62F81ED-B4A6-4AE5-80BE-E6269859D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62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C0E39C7B-C54A-4B2F-B9CD-1051A9CFCE8B}"/>
              </a:ext>
            </a:extLst>
          </p:cNvPr>
          <p:cNvGrpSpPr/>
          <p:nvPr/>
        </p:nvGrpSpPr>
        <p:grpSpPr>
          <a:xfrm>
            <a:off x="1631504" y="3230778"/>
            <a:ext cx="9457644" cy="979177"/>
            <a:chOff x="1827018" y="3983527"/>
            <a:chExt cx="9457644" cy="979177"/>
          </a:xfrm>
        </p:grpSpPr>
        <p:sp>
          <p:nvSpPr>
            <p:cNvPr id="13" name="Título 1">
              <a:extLst>
                <a:ext uri="{FF2B5EF4-FFF2-40B4-BE49-F238E27FC236}">
                  <a16:creationId xmlns:a16="http://schemas.microsoft.com/office/drawing/2014/main" id="{1CC5C208-0FC5-41CC-B4B8-7CA358B9CA99}"/>
                </a:ext>
              </a:extLst>
            </p:cNvPr>
            <p:cNvSpPr txBox="1">
              <a:spLocks/>
            </p:cNvSpPr>
            <p:nvPr/>
          </p:nvSpPr>
          <p:spPr>
            <a:xfrm>
              <a:off x="1827018" y="4094434"/>
              <a:ext cx="2272150" cy="64807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pt-BR" dirty="0"/>
                <a:t>Isolando</a:t>
              </a:r>
              <a:endParaRPr lang="pt-BR" b="1" dirty="0"/>
            </a:p>
          </p:txBody>
        </p:sp>
        <p:pic>
          <p:nvPicPr>
            <p:cNvPr id="15" name="Imagem 14">
              <a:extLst>
                <a:ext uri="{FF2B5EF4-FFF2-40B4-BE49-F238E27FC236}">
                  <a16:creationId xmlns:a16="http://schemas.microsoft.com/office/drawing/2014/main" id="{1AC5334C-F874-48A9-A574-A76F85D78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23792" y="3983527"/>
              <a:ext cx="2597817" cy="979177"/>
            </a:xfrm>
            <a:prstGeom prst="rect">
              <a:avLst/>
            </a:prstGeom>
          </p:spPr>
        </p:pic>
        <p:sp>
          <p:nvSpPr>
            <p:cNvPr id="16" name="Título 1">
              <a:extLst>
                <a:ext uri="{FF2B5EF4-FFF2-40B4-BE49-F238E27FC236}">
                  <a16:creationId xmlns:a16="http://schemas.microsoft.com/office/drawing/2014/main" id="{8BA8E176-05D3-4BBD-81B9-337CD62147A8}"/>
                </a:ext>
              </a:extLst>
            </p:cNvPr>
            <p:cNvSpPr txBox="1">
              <a:spLocks/>
            </p:cNvSpPr>
            <p:nvPr/>
          </p:nvSpPr>
          <p:spPr>
            <a:xfrm>
              <a:off x="7104112" y="4149080"/>
              <a:ext cx="4180550" cy="788666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pt-BR" dirty="0"/>
                <a:t>na equação (</a:t>
              </a:r>
              <a:r>
                <a:rPr lang="pt-BR" b="1" dirty="0"/>
                <a:t>1</a:t>
              </a:r>
              <a:r>
                <a:rPr lang="pt-BR" dirty="0"/>
                <a:t>) e </a:t>
              </a:r>
            </a:p>
          </p:txBody>
        </p:sp>
      </p:grpSp>
      <p:sp>
        <p:nvSpPr>
          <p:cNvPr id="17" name="Título 1">
            <a:extLst>
              <a:ext uri="{FF2B5EF4-FFF2-40B4-BE49-F238E27FC236}">
                <a16:creationId xmlns:a16="http://schemas.microsoft.com/office/drawing/2014/main" id="{9C89A9E3-93C9-4265-979B-38730E21304C}"/>
              </a:ext>
            </a:extLst>
          </p:cNvPr>
          <p:cNvSpPr txBox="1">
            <a:spLocks/>
          </p:cNvSpPr>
          <p:nvPr/>
        </p:nvSpPr>
        <p:spPr>
          <a:xfrm>
            <a:off x="1819106" y="4182624"/>
            <a:ext cx="9369216" cy="78866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dirty="0"/>
              <a:t>substituindo na equação (</a:t>
            </a:r>
            <a:r>
              <a:rPr lang="pt-BR" b="1" dirty="0"/>
              <a:t>2</a:t>
            </a:r>
            <a:r>
              <a:rPr lang="pt-BR" dirty="0"/>
              <a:t>) teremos:  </a:t>
            </a:r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1E48DE0B-F6EE-4D01-9EEC-0E512B8A1479}"/>
              </a:ext>
            </a:extLst>
          </p:cNvPr>
          <p:cNvGrpSpPr/>
          <p:nvPr/>
        </p:nvGrpSpPr>
        <p:grpSpPr>
          <a:xfrm>
            <a:off x="1827022" y="322614"/>
            <a:ext cx="9760940" cy="1183754"/>
            <a:chOff x="1832445" y="433853"/>
            <a:chExt cx="9760940" cy="1183754"/>
          </a:xfrm>
        </p:grpSpPr>
        <p:sp>
          <p:nvSpPr>
            <p:cNvPr id="27" name="Título 1">
              <a:extLst>
                <a:ext uri="{FF2B5EF4-FFF2-40B4-BE49-F238E27FC236}">
                  <a16:creationId xmlns:a16="http://schemas.microsoft.com/office/drawing/2014/main" id="{6FD7EACE-BA48-4E0D-BE36-189EE4601BB8}"/>
                </a:ext>
              </a:extLst>
            </p:cNvPr>
            <p:cNvSpPr txBox="1">
              <a:spLocks/>
            </p:cNvSpPr>
            <p:nvPr/>
          </p:nvSpPr>
          <p:spPr>
            <a:xfrm>
              <a:off x="1832445" y="631397"/>
              <a:ext cx="1800200" cy="788666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pt-BR" dirty="0"/>
                <a:t>Temos:  </a:t>
              </a:r>
            </a:p>
          </p:txBody>
        </p:sp>
        <p:pic>
          <p:nvPicPr>
            <p:cNvPr id="28" name="Imagem 27">
              <a:extLst>
                <a:ext uri="{FF2B5EF4-FFF2-40B4-BE49-F238E27FC236}">
                  <a16:creationId xmlns:a16="http://schemas.microsoft.com/office/drawing/2014/main" id="{C20EA2E5-5DC2-4D6B-A2BA-2D22D8365F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48569" y="433853"/>
              <a:ext cx="3164266" cy="1183754"/>
            </a:xfrm>
            <a:prstGeom prst="rect">
              <a:avLst/>
            </a:prstGeom>
          </p:spPr>
        </p:pic>
        <p:sp>
          <p:nvSpPr>
            <p:cNvPr id="29" name="Título 1">
              <a:extLst>
                <a:ext uri="{FF2B5EF4-FFF2-40B4-BE49-F238E27FC236}">
                  <a16:creationId xmlns:a16="http://schemas.microsoft.com/office/drawing/2014/main" id="{54539F58-FD79-4D44-A3A1-CA6B1F9A5487}"/>
                </a:ext>
              </a:extLst>
            </p:cNvPr>
            <p:cNvSpPr txBox="1">
              <a:spLocks/>
            </p:cNvSpPr>
            <p:nvPr/>
          </p:nvSpPr>
          <p:spPr>
            <a:xfrm>
              <a:off x="7412835" y="631397"/>
              <a:ext cx="4180550" cy="788666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pt-BR" dirty="0"/>
                <a:t>Metros de tela (</a:t>
              </a:r>
              <a:r>
                <a:rPr lang="pt-BR" b="1" dirty="0"/>
                <a:t>1</a:t>
              </a:r>
              <a:r>
                <a:rPr lang="pt-BR" dirty="0"/>
                <a:t>)</a:t>
              </a:r>
            </a:p>
          </p:txBody>
        </p:sp>
      </p:grpSp>
      <p:grpSp>
        <p:nvGrpSpPr>
          <p:cNvPr id="41" name="Agrupar 40">
            <a:extLst>
              <a:ext uri="{FF2B5EF4-FFF2-40B4-BE49-F238E27FC236}">
                <a16:creationId xmlns:a16="http://schemas.microsoft.com/office/drawing/2014/main" id="{3B8F6FAB-8AEB-44E7-87E3-B6C1BA5F1EBD}"/>
              </a:ext>
            </a:extLst>
          </p:cNvPr>
          <p:cNvGrpSpPr/>
          <p:nvPr/>
        </p:nvGrpSpPr>
        <p:grpSpPr>
          <a:xfrm>
            <a:off x="3409201" y="5314765"/>
            <a:ext cx="5373597" cy="1239200"/>
            <a:chOff x="3138480" y="5304114"/>
            <a:chExt cx="5373597" cy="1239200"/>
          </a:xfrm>
        </p:grpSpPr>
        <p:pic>
          <p:nvPicPr>
            <p:cNvPr id="31" name="Imagem 30">
              <a:extLst>
                <a:ext uri="{FF2B5EF4-FFF2-40B4-BE49-F238E27FC236}">
                  <a16:creationId xmlns:a16="http://schemas.microsoft.com/office/drawing/2014/main" id="{B1A976D7-363D-4C6C-B77E-900A76E7CF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38480" y="5463194"/>
              <a:ext cx="5373597" cy="1080120"/>
            </a:xfrm>
            <a:prstGeom prst="rect">
              <a:avLst/>
            </a:prstGeom>
          </p:spPr>
        </p:pic>
        <p:grpSp>
          <p:nvGrpSpPr>
            <p:cNvPr id="40" name="Agrupar 39">
              <a:extLst>
                <a:ext uri="{FF2B5EF4-FFF2-40B4-BE49-F238E27FC236}">
                  <a16:creationId xmlns:a16="http://schemas.microsoft.com/office/drawing/2014/main" id="{567E993C-8062-4477-9FC8-371840206CE7}"/>
                </a:ext>
              </a:extLst>
            </p:cNvPr>
            <p:cNvGrpSpPr/>
            <p:nvPr/>
          </p:nvGrpSpPr>
          <p:grpSpPr>
            <a:xfrm>
              <a:off x="4835762" y="5304114"/>
              <a:ext cx="504056" cy="906938"/>
              <a:chOff x="6384032" y="4556418"/>
              <a:chExt cx="720080" cy="906938"/>
            </a:xfrm>
          </p:grpSpPr>
          <p:sp>
            <p:nvSpPr>
              <p:cNvPr id="38" name="CaixaDeTexto 37">
                <a:extLst>
                  <a:ext uri="{FF2B5EF4-FFF2-40B4-BE49-F238E27FC236}">
                    <a16:creationId xmlns:a16="http://schemas.microsoft.com/office/drawing/2014/main" id="{8ED8CCEB-C3CF-4C12-9318-3E036396D39C}"/>
                  </a:ext>
                </a:extLst>
              </p:cNvPr>
              <p:cNvSpPr txBox="1"/>
              <p:nvPr/>
            </p:nvSpPr>
            <p:spPr>
              <a:xfrm>
                <a:off x="6384032" y="4983627"/>
                <a:ext cx="720080" cy="47972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39" name="CaixaDeTexto 38">
                <a:extLst>
                  <a:ext uri="{FF2B5EF4-FFF2-40B4-BE49-F238E27FC236}">
                    <a16:creationId xmlns:a16="http://schemas.microsoft.com/office/drawing/2014/main" id="{D7CA5B44-2E24-4B51-AE60-6DD8ECFDB18E}"/>
                  </a:ext>
                </a:extLst>
              </p:cNvPr>
              <p:cNvSpPr txBox="1"/>
              <p:nvPr/>
            </p:nvSpPr>
            <p:spPr>
              <a:xfrm>
                <a:off x="6503714" y="4556418"/>
                <a:ext cx="454856" cy="8617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5000" b="1" dirty="0"/>
                  <a:t>.</a:t>
                </a:r>
                <a:endParaRPr lang="pt-BR" sz="5000" dirty="0"/>
              </a:p>
            </p:txBody>
          </p:sp>
        </p:grpSp>
      </p:grpSp>
      <p:grpSp>
        <p:nvGrpSpPr>
          <p:cNvPr id="54" name="Agrupar 53">
            <a:extLst>
              <a:ext uri="{FF2B5EF4-FFF2-40B4-BE49-F238E27FC236}">
                <a16:creationId xmlns:a16="http://schemas.microsoft.com/office/drawing/2014/main" id="{92A24F50-96C5-49A1-9EB4-196E94BC2115}"/>
              </a:ext>
            </a:extLst>
          </p:cNvPr>
          <p:cNvGrpSpPr/>
          <p:nvPr/>
        </p:nvGrpSpPr>
        <p:grpSpPr>
          <a:xfrm>
            <a:off x="2159086" y="1414544"/>
            <a:ext cx="8881943" cy="1257676"/>
            <a:chOff x="2159086" y="1414544"/>
            <a:chExt cx="8881943" cy="1257676"/>
          </a:xfrm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9F88D9FA-97B8-43D4-A479-BD657649A307}"/>
                </a:ext>
              </a:extLst>
            </p:cNvPr>
            <p:cNvGrpSpPr/>
            <p:nvPr/>
          </p:nvGrpSpPr>
          <p:grpSpPr>
            <a:xfrm>
              <a:off x="2159086" y="1592100"/>
              <a:ext cx="8881943" cy="1080120"/>
              <a:chOff x="1807668" y="1986573"/>
              <a:chExt cx="8881943" cy="1080120"/>
            </a:xfrm>
          </p:grpSpPr>
          <p:sp>
            <p:nvSpPr>
              <p:cNvPr id="7" name="Título 1">
                <a:extLst>
                  <a:ext uri="{FF2B5EF4-FFF2-40B4-BE49-F238E27FC236}">
                    <a16:creationId xmlns:a16="http://schemas.microsoft.com/office/drawing/2014/main" id="{45D4BDD6-D007-4688-ACF3-AEB6CF81237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07668" y="2276872"/>
                <a:ext cx="2171268" cy="648072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/>
              </a:bodyPr>
              <a:lstStyle>
                <a:lvl1pPr algn="l" defTabSz="457200" rtl="0" eaLnBrk="1" latinLnBrk="0" hangingPunct="1">
                  <a:spcBef>
                    <a:spcPct val="0"/>
                  </a:spcBef>
                  <a:buNone/>
                  <a:defRPr sz="3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r>
                  <a:rPr lang="pt-BR" dirty="0"/>
                  <a:t>Pede-se:  </a:t>
                </a:r>
              </a:p>
            </p:txBody>
          </p:sp>
          <p:pic>
            <p:nvPicPr>
              <p:cNvPr id="9" name="Imagem 8">
                <a:extLst>
                  <a:ext uri="{FF2B5EF4-FFF2-40B4-BE49-F238E27FC236}">
                    <a16:creationId xmlns:a16="http://schemas.microsoft.com/office/drawing/2014/main" id="{DFE70D74-96C3-45BD-9E13-0BA62073D8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23792" y="1986573"/>
                <a:ext cx="2723613" cy="1080120"/>
              </a:xfrm>
              <a:prstGeom prst="rect">
                <a:avLst/>
              </a:prstGeom>
            </p:spPr>
          </p:pic>
          <p:sp>
            <p:nvSpPr>
              <p:cNvPr id="12" name="Título 1">
                <a:extLst>
                  <a:ext uri="{FF2B5EF4-FFF2-40B4-BE49-F238E27FC236}">
                    <a16:creationId xmlns:a16="http://schemas.microsoft.com/office/drawing/2014/main" id="{B04866B6-2E28-4988-901C-E6B4FB0D9F0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73157" y="2276872"/>
                <a:ext cx="3316454" cy="648072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/>
              </a:bodyPr>
              <a:lstStyle>
                <a:lvl1pPr algn="l" defTabSz="457200" rtl="0" eaLnBrk="1" latinLnBrk="0" hangingPunct="1">
                  <a:spcBef>
                    <a:spcPct val="0"/>
                  </a:spcBef>
                  <a:buNone/>
                  <a:defRPr sz="3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r>
                  <a:rPr lang="pt-BR" b="1" dirty="0"/>
                  <a:t>MÁXIMO</a:t>
                </a:r>
                <a:r>
                  <a:rPr lang="pt-BR" dirty="0"/>
                  <a:t> (</a:t>
                </a:r>
                <a:r>
                  <a:rPr lang="pt-BR" b="1" dirty="0"/>
                  <a:t>2</a:t>
                </a:r>
                <a:r>
                  <a:rPr lang="pt-BR" dirty="0"/>
                  <a:t>)  </a:t>
                </a:r>
              </a:p>
            </p:txBody>
          </p:sp>
        </p:grpSp>
        <p:grpSp>
          <p:nvGrpSpPr>
            <p:cNvPr id="53" name="Agrupar 52">
              <a:extLst>
                <a:ext uri="{FF2B5EF4-FFF2-40B4-BE49-F238E27FC236}">
                  <a16:creationId xmlns:a16="http://schemas.microsoft.com/office/drawing/2014/main" id="{CA6B4689-C2BE-4C12-B33B-474744987071}"/>
                </a:ext>
              </a:extLst>
            </p:cNvPr>
            <p:cNvGrpSpPr/>
            <p:nvPr/>
          </p:nvGrpSpPr>
          <p:grpSpPr>
            <a:xfrm>
              <a:off x="6169436" y="1414544"/>
              <a:ext cx="395543" cy="1129768"/>
              <a:chOff x="6169436" y="1414544"/>
              <a:chExt cx="395543" cy="1129768"/>
            </a:xfrm>
          </p:grpSpPr>
          <p:sp>
            <p:nvSpPr>
              <p:cNvPr id="51" name="CaixaDeTexto 50">
                <a:extLst>
                  <a:ext uri="{FF2B5EF4-FFF2-40B4-BE49-F238E27FC236}">
                    <a16:creationId xmlns:a16="http://schemas.microsoft.com/office/drawing/2014/main" id="{351FABAF-884E-4AD9-995E-99726C9D4F84}"/>
                  </a:ext>
                </a:extLst>
              </p:cNvPr>
              <p:cNvSpPr txBox="1"/>
              <p:nvPr/>
            </p:nvSpPr>
            <p:spPr>
              <a:xfrm>
                <a:off x="6246580" y="1682538"/>
                <a:ext cx="318399" cy="86177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52" name="CaixaDeTexto 51">
                <a:extLst>
                  <a:ext uri="{FF2B5EF4-FFF2-40B4-BE49-F238E27FC236}">
                    <a16:creationId xmlns:a16="http://schemas.microsoft.com/office/drawing/2014/main" id="{F7887198-6235-4F5D-A8B9-528E343F843E}"/>
                  </a:ext>
                </a:extLst>
              </p:cNvPr>
              <p:cNvSpPr txBox="1"/>
              <p:nvPr/>
            </p:nvSpPr>
            <p:spPr>
              <a:xfrm>
                <a:off x="6169436" y="1414544"/>
                <a:ext cx="318399" cy="8617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5000" b="1" dirty="0"/>
                  <a:t>.</a:t>
                </a:r>
                <a:endParaRPr lang="pt-BR" sz="5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19496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>
            <a:extLst>
              <a:ext uri="{FF2B5EF4-FFF2-40B4-BE49-F238E27FC236}">
                <a16:creationId xmlns:a16="http://schemas.microsoft.com/office/drawing/2014/main" id="{BE5B6C5D-B5A7-4E9D-8440-512EC243C3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9736" y="292076"/>
            <a:ext cx="5049972" cy="1768772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A4D56B0E-14C3-4702-9762-F84FE51CF2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7037" y="1916832"/>
            <a:ext cx="4537925" cy="897930"/>
          </a:xfrm>
          <a:prstGeom prst="rect">
            <a:avLst/>
          </a:prstGeom>
        </p:spPr>
      </p:pic>
      <p:pic>
        <p:nvPicPr>
          <p:cNvPr id="24" name="Imagem 23">
            <a:extLst>
              <a:ext uri="{FF2B5EF4-FFF2-40B4-BE49-F238E27FC236}">
                <a16:creationId xmlns:a16="http://schemas.microsoft.com/office/drawing/2014/main" id="{38E1C7F8-44CC-4DBF-87C3-838FCB2169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4064" y="3478081"/>
            <a:ext cx="4303871" cy="897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406958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2346</TotalTime>
  <Words>644</Words>
  <Application>Microsoft Office PowerPoint</Application>
  <PresentationFormat>Widescreen</PresentationFormat>
  <Paragraphs>51</Paragraphs>
  <Slides>11</Slides>
  <Notes>6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21" baseType="lpstr">
      <vt:lpstr>Arial</vt:lpstr>
      <vt:lpstr>Arial</vt:lpstr>
      <vt:lpstr>Calibri</vt:lpstr>
      <vt:lpstr>Century Gothic</vt:lpstr>
      <vt:lpstr>Tahoma</vt:lpstr>
      <vt:lpstr>Times New Roman</vt:lpstr>
      <vt:lpstr>Wingdings</vt:lpstr>
      <vt:lpstr>Wingdings 3</vt:lpstr>
      <vt:lpstr>Cacho</vt:lpstr>
      <vt:lpstr>Imagem de Bitmap</vt:lpstr>
      <vt:lpstr>PÊNDULO DE HUYGENS</vt:lpstr>
      <vt:lpstr>Apresentação do PowerPoint</vt:lpstr>
      <vt:lpstr>Braquistócrona  Johann Bernoulli (1696)</vt:lpstr>
      <vt:lpstr>A braquistócrona ligando os pontos A e B é uma cicloide com origem em A e passando por B.</vt:lpstr>
      <vt:lpstr>O estudo das curvas e as primeiras noções de função</vt:lpstr>
      <vt:lpstr>Aplicabilidade</vt:lpstr>
      <vt:lpstr>Apresentação do PowerPoint</vt:lpstr>
      <vt:lpstr>Apresentação do PowerPoint</vt:lpstr>
      <vt:lpstr>Apresentação do PowerPoint</vt:lpstr>
      <vt:lpstr>Apresentação do PowerPoint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Valdirene Rosa</dc:creator>
  <cp:lastModifiedBy>Valdirene</cp:lastModifiedBy>
  <cp:revision>136</cp:revision>
  <dcterms:created xsi:type="dcterms:W3CDTF">2021-03-20T19:39:51Z</dcterms:created>
  <dcterms:modified xsi:type="dcterms:W3CDTF">2021-11-18T19:56:46Z</dcterms:modified>
</cp:coreProperties>
</file>